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6"/>
  </p:sldMasterIdLst>
  <p:sldIdLst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6" r:id="rId15"/>
    <p:sldId id="267" r:id="rId16"/>
  </p:sldIdLst>
  <p:sldSz cx="9144000" cy="6858000" type="screen4x3"/>
  <p:notesSz cx="6797675" cy="985678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641" autoAdjust="0"/>
    <p:restoredTop sz="94660"/>
  </p:normalViewPr>
  <p:slideViewPr>
    <p:cSldViewPr>
      <p:cViewPr>
        <p:scale>
          <a:sx n="60" d="100"/>
          <a:sy n="60" d="100"/>
        </p:scale>
        <p:origin x="-2394" y="-88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slide" Target="slides/slide5.xml"/><Relationship Id="rId5" Type="http://schemas.openxmlformats.org/officeDocument/2006/relationships/customXml" Target="../customXml/item5.xml"/><Relationship Id="rId15" Type="http://schemas.openxmlformats.org/officeDocument/2006/relationships/slide" Target="slides/slide9.xml"/><Relationship Id="rId10" Type="http://schemas.openxmlformats.org/officeDocument/2006/relationships/slide" Target="slides/slide4.xml"/><Relationship Id="rId19" Type="http://schemas.openxmlformats.org/officeDocument/2006/relationships/theme" Target="theme/theme1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fld id="{C6C0AE05-DD9E-4CE2-A474-70696976FEF5}" type="datetimeFigureOut">
              <a:rPr lang="en-GB" smtClean="0"/>
              <a:pPr/>
              <a:t>07/03/2016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fld id="{8E18541C-2BC4-479A-B263-A440D6AD98F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50957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fld id="{C6C0AE05-DD9E-4CE2-A474-70696976FEF5}" type="datetimeFigureOut">
              <a:rPr lang="en-GB" smtClean="0"/>
              <a:pPr/>
              <a:t>07/03/2016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fld id="{8E18541C-2BC4-479A-B263-A440D6AD98F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563286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fld id="{C6C0AE05-DD9E-4CE2-A474-70696976FEF5}" type="datetimeFigureOut">
              <a:rPr lang="en-GB" smtClean="0"/>
              <a:pPr/>
              <a:t>07/03/2016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fld id="{8E18541C-2BC4-479A-B263-A440D6AD98F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50404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fld id="{C6C0AE05-DD9E-4CE2-A474-70696976FEF5}" type="datetimeFigureOut">
              <a:rPr lang="en-GB" smtClean="0"/>
              <a:pPr/>
              <a:t>07/03/2016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fld id="{8E18541C-2BC4-479A-B263-A440D6AD98F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74041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fld id="{C6C0AE05-DD9E-4CE2-A474-70696976FEF5}" type="datetimeFigureOut">
              <a:rPr lang="en-GB" smtClean="0"/>
              <a:pPr/>
              <a:t>07/03/2016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fld id="{8E18541C-2BC4-479A-B263-A440D6AD98F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313492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fld id="{C6C0AE05-DD9E-4CE2-A474-70696976FEF5}" type="datetimeFigureOut">
              <a:rPr lang="en-GB" smtClean="0"/>
              <a:pPr/>
              <a:t>07/03/2016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fld id="{8E18541C-2BC4-479A-B263-A440D6AD98F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31761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fld id="{C6C0AE05-DD9E-4CE2-A474-70696976FEF5}" type="datetimeFigureOut">
              <a:rPr lang="en-GB" smtClean="0"/>
              <a:pPr/>
              <a:t>07/03/2016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fld id="{8E18541C-2BC4-479A-B263-A440D6AD98F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43803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fld id="{C6C0AE05-DD9E-4CE2-A474-70696976FEF5}" type="datetimeFigureOut">
              <a:rPr lang="en-GB" smtClean="0"/>
              <a:pPr/>
              <a:t>07/03/2016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fld id="{8E18541C-2BC4-479A-B263-A440D6AD98F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739922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fld id="{C6C0AE05-DD9E-4CE2-A474-70696976FEF5}" type="datetimeFigureOut">
              <a:rPr lang="en-GB" smtClean="0"/>
              <a:pPr/>
              <a:t>07/03/2016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fld id="{8E18541C-2BC4-479A-B263-A440D6AD98F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3380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latin typeface="Arial" pitchFamily="34" charset="0"/>
                <a:cs typeface="Arial" pitchFamily="34" charset="0"/>
              </a:defRPr>
            </a:lvl1pPr>
            <a:lvl2pPr>
              <a:defRPr sz="2800">
                <a:latin typeface="Arial" pitchFamily="34" charset="0"/>
                <a:cs typeface="Arial" pitchFamily="34" charset="0"/>
              </a:defRPr>
            </a:lvl2pPr>
            <a:lvl3pPr>
              <a:defRPr sz="2400">
                <a:latin typeface="Arial" pitchFamily="34" charset="0"/>
                <a:cs typeface="Arial" pitchFamily="34" charset="0"/>
              </a:defRPr>
            </a:lvl3pPr>
            <a:lvl4pPr>
              <a:defRPr sz="2000">
                <a:latin typeface="Arial" pitchFamily="34" charset="0"/>
                <a:cs typeface="Arial" pitchFamily="34" charset="0"/>
              </a:defRPr>
            </a:lvl4pPr>
            <a:lvl5pPr>
              <a:defRPr sz="2000">
                <a:latin typeface="Arial" pitchFamily="34" charset="0"/>
                <a:cs typeface="Arial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fld id="{C6C0AE05-DD9E-4CE2-A474-70696976FEF5}" type="datetimeFigureOut">
              <a:rPr lang="en-GB" smtClean="0"/>
              <a:pPr/>
              <a:t>07/03/2016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fld id="{8E18541C-2BC4-479A-B263-A440D6AD98F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57156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fld id="{C6C0AE05-DD9E-4CE2-A474-70696976FEF5}" type="datetimeFigureOut">
              <a:rPr lang="en-GB" smtClean="0"/>
              <a:pPr/>
              <a:t>07/03/2016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fld id="{8E18541C-2BC4-479A-B263-A440D6AD98F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03925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C6C0AE05-DD9E-4CE2-A474-70696976FEF5}" type="datetimeFigureOut">
              <a:rPr lang="en-GB" smtClean="0"/>
              <a:pPr/>
              <a:t>07/03/2016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8E18541C-2BC4-479A-B263-A440D6AD98F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063261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Aberdeen Central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  <p:graphicFrame>
        <p:nvGraphicFramePr>
          <p:cNvPr id="6" name="Content Placeholder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18806446"/>
              </p:ext>
            </p:extLst>
          </p:nvPr>
        </p:nvGraphicFramePr>
        <p:xfrm>
          <a:off x="457200" y="1600200"/>
          <a:ext cx="8229600" cy="3169148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743200"/>
                <a:gridCol w="2743200"/>
                <a:gridCol w="2743200"/>
              </a:tblGrid>
              <a:tr h="460817"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Candidate</a:t>
                      </a:r>
                      <a:endParaRPr lang="en-GB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Party</a:t>
                      </a:r>
                      <a:endParaRPr lang="en-GB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Votes</a:t>
                      </a:r>
                      <a:endParaRPr lang="en-GB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460817">
                <a:tc>
                  <a:txBody>
                    <a:bodyPr/>
                    <a:lstStyle/>
                    <a:p>
                      <a:pPr algn="l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Lewis Macdonald</a:t>
                      </a:r>
                    </a:p>
                  </a:txBody>
                  <a:tcPr marL="28575" marR="28575" marT="57150" marB="5715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Scottish Labour</a:t>
                      </a:r>
                    </a:p>
                  </a:txBody>
                  <a:tcPr marL="28575" marR="28575" marT="57150" marB="5715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9441</a:t>
                      </a:r>
                    </a:p>
                  </a:txBody>
                  <a:tcPr marL="28575" marR="28575" marT="57150" marB="57150" anchor="ctr"/>
                </a:tc>
              </a:tr>
              <a:tr h="460817">
                <a:tc>
                  <a:txBody>
                    <a:bodyPr/>
                    <a:lstStyle/>
                    <a:p>
                      <a:pPr algn="l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Mike Phillips</a:t>
                      </a:r>
                    </a:p>
                  </a:txBody>
                  <a:tcPr marL="28575" marR="28575" marT="57150" marB="5715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Scottish National Front</a:t>
                      </a:r>
                    </a:p>
                  </a:txBody>
                  <a:tcPr marL="28575" marR="28575" marT="57150" marB="5715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</a:t>
                      </a:r>
                    </a:p>
                  </a:txBody>
                  <a:tcPr marL="28575" marR="28575" marT="57150" marB="57150" anchor="ctr"/>
                </a:tc>
              </a:tr>
              <a:tr h="460817">
                <a:tc>
                  <a:txBody>
                    <a:bodyPr/>
                    <a:lstStyle/>
                    <a:p>
                      <a:pPr algn="l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Kevin Stewart</a:t>
                      </a:r>
                    </a:p>
                  </a:txBody>
                  <a:tcPr marL="28575" marR="28575" marT="57150" marB="5715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Scottish National Party</a:t>
                      </a:r>
                    </a:p>
                  </a:txBody>
                  <a:tcPr marL="28575" marR="28575" marT="57150" marB="5715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10058</a:t>
                      </a:r>
                    </a:p>
                  </a:txBody>
                  <a:tcPr marL="28575" marR="28575" marT="57150" marB="57150" anchor="ctr"/>
                </a:tc>
              </a:tr>
              <a:tr h="460817">
                <a:tc>
                  <a:txBody>
                    <a:bodyPr/>
                    <a:lstStyle/>
                    <a:p>
                      <a:pPr algn="l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Sheila Thomson</a:t>
                      </a:r>
                    </a:p>
                  </a:txBody>
                  <a:tcPr marL="28575" marR="28575" marT="57150" marB="5715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Scottish Liberal Democrats</a:t>
                      </a:r>
                    </a:p>
                  </a:txBody>
                  <a:tcPr marL="28575" marR="28575" marT="57150" marB="5715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2349</a:t>
                      </a:r>
                    </a:p>
                  </a:txBody>
                  <a:tcPr marL="28575" marR="28575" marT="57150" marB="57150" anchor="ctr"/>
                </a:tc>
              </a:tr>
              <a:tr h="460817">
                <a:tc>
                  <a:txBody>
                    <a:bodyPr/>
                    <a:lstStyle/>
                    <a:p>
                      <a:pPr algn="l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Sandy Wallace</a:t>
                      </a:r>
                    </a:p>
                  </a:txBody>
                  <a:tcPr marL="28575" marR="28575" marT="57150" marB="5715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Scottish Conservative and Unionist Party</a:t>
                      </a:r>
                    </a:p>
                  </a:txBody>
                  <a:tcPr marL="28575" marR="28575" marT="57150" marB="5715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3100</a:t>
                      </a:r>
                    </a:p>
                  </a:txBody>
                  <a:tcPr marL="28575" marR="28575" marT="57150" marB="57150" anchor="ctr"/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539552" y="4869160"/>
            <a:ext cx="77768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>
                <a:latin typeface="Arial" panose="020B0604020202020204" pitchFamily="34" charset="0"/>
                <a:cs typeface="Arial" panose="020B0604020202020204" pitchFamily="34" charset="0"/>
              </a:rPr>
              <a:t>Winning Party</a:t>
            </a:r>
          </a:p>
          <a:p>
            <a:endParaRPr lang="en-GB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b="1" dirty="0" smtClean="0">
                <a:latin typeface="Arial" panose="020B0604020202020204" pitchFamily="34" charset="0"/>
                <a:cs typeface="Arial" panose="020B0604020202020204" pitchFamily="34" charset="0"/>
              </a:rPr>
              <a:t>Winning Candidate</a:t>
            </a:r>
            <a:endParaRPr lang="en-GB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0375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Dundee City West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83357"/>
            <a:ext cx="8229600" cy="4525963"/>
          </a:xfrm>
        </p:spPr>
        <p:txBody>
          <a:bodyPr/>
          <a:lstStyle/>
          <a:p>
            <a:endParaRPr lang="en-GB" dirty="0"/>
          </a:p>
        </p:txBody>
      </p:sp>
      <p:graphicFrame>
        <p:nvGraphicFramePr>
          <p:cNvPr id="4" name="Content Placeholder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69019364"/>
              </p:ext>
            </p:extLst>
          </p:nvPr>
        </p:nvGraphicFramePr>
        <p:xfrm>
          <a:off x="457200" y="1600200"/>
          <a:ext cx="8229600" cy="2708331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743200"/>
                <a:gridCol w="2743200"/>
                <a:gridCol w="2743200"/>
              </a:tblGrid>
              <a:tr h="460817"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Candidate</a:t>
                      </a:r>
                      <a:endParaRPr lang="en-GB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Party</a:t>
                      </a:r>
                      <a:endParaRPr lang="en-GB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Votes</a:t>
                      </a:r>
                      <a:endParaRPr lang="en-GB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460817">
                <a:tc>
                  <a:txBody>
                    <a:bodyPr/>
                    <a:lstStyle/>
                    <a:p>
                      <a:pPr algn="l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Alison Burns</a:t>
                      </a:r>
                    </a:p>
                  </a:txBody>
                  <a:tcPr marL="28575" marR="28575" marT="57150" marB="5715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Scottish Liberal Democrats</a:t>
                      </a:r>
                    </a:p>
                  </a:txBody>
                  <a:tcPr marL="28575" marR="28575" marT="57150" marB="5715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1063</a:t>
                      </a:r>
                    </a:p>
                  </a:txBody>
                  <a:tcPr marL="28575" marR="28575" marT="57150" marB="57150" anchor="ctr"/>
                </a:tc>
              </a:tr>
              <a:tr h="460817">
                <a:tc>
                  <a:txBody>
                    <a:bodyPr/>
                    <a:lstStyle/>
                    <a:p>
                      <a:pPr algn="l"/>
                      <a:r>
                        <a:rPr lang="en-GB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Joe </a:t>
                      </a:r>
                      <a:r>
                        <a:rPr lang="en-GB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FitzPatrick</a:t>
                      </a:r>
                      <a:endParaRPr lang="en-GB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8575" marR="28575" marT="57150" marB="5715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Scottish National Party</a:t>
                      </a:r>
                    </a:p>
                  </a:txBody>
                  <a:tcPr marL="28575" marR="28575" marT="57150" marB="5715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14089</a:t>
                      </a:r>
                    </a:p>
                  </a:txBody>
                  <a:tcPr marL="28575" marR="28575" marT="57150" marB="57150" anchor="ctr"/>
                </a:tc>
              </a:tr>
              <a:tr h="460817">
                <a:tc>
                  <a:txBody>
                    <a:bodyPr/>
                    <a:lstStyle/>
                    <a:p>
                      <a:pPr algn="l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Richard McCready</a:t>
                      </a:r>
                    </a:p>
                  </a:txBody>
                  <a:tcPr marL="28575" marR="28575" marT="57150" marB="5715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Scottish Labour</a:t>
                      </a:r>
                    </a:p>
                  </a:txBody>
                  <a:tcPr marL="28575" marR="28575" marT="57150" marB="5715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7684</a:t>
                      </a:r>
                    </a:p>
                  </a:txBody>
                  <a:tcPr marL="28575" marR="28575" marT="57150" marB="57150" anchor="ctr"/>
                </a:tc>
              </a:tr>
              <a:tr h="460817">
                <a:tc>
                  <a:txBody>
                    <a:bodyPr/>
                    <a:lstStyle/>
                    <a:p>
                      <a:pPr algn="l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Colin Stewart</a:t>
                      </a:r>
                    </a:p>
                  </a:txBody>
                  <a:tcPr marL="28575" marR="28575" marT="57150" marB="5715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Scottish Conservative and Unionist Party</a:t>
                      </a:r>
                    </a:p>
                  </a:txBody>
                  <a:tcPr marL="28575" marR="28575" marT="57150" marB="5715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1625</a:t>
                      </a:r>
                    </a:p>
                  </a:txBody>
                  <a:tcPr marL="28575" marR="28575" marT="57150" marB="57150" anchor="ctr"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39552" y="4653136"/>
            <a:ext cx="77768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>
                <a:latin typeface="Arial" panose="020B0604020202020204" pitchFamily="34" charset="0"/>
                <a:cs typeface="Arial" panose="020B0604020202020204" pitchFamily="34" charset="0"/>
              </a:rPr>
              <a:t>Winning Party</a:t>
            </a:r>
          </a:p>
          <a:p>
            <a:endParaRPr lang="en-GB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b="1" dirty="0" smtClean="0">
                <a:latin typeface="Arial" panose="020B0604020202020204" pitchFamily="34" charset="0"/>
                <a:cs typeface="Arial" panose="020B0604020202020204" pitchFamily="34" charset="0"/>
              </a:rPr>
              <a:t>Winning Candidate</a:t>
            </a:r>
            <a:endParaRPr lang="en-GB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2092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Aberdeen </a:t>
            </a:r>
            <a:r>
              <a:rPr lang="en-GB" dirty="0" err="1" smtClean="0"/>
              <a:t>Donside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  <p:graphicFrame>
        <p:nvGraphicFramePr>
          <p:cNvPr id="4" name="Content Placeholder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50055194"/>
              </p:ext>
            </p:extLst>
          </p:nvPr>
        </p:nvGraphicFramePr>
        <p:xfrm>
          <a:off x="457200" y="1340768"/>
          <a:ext cx="8229600" cy="3629965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743200"/>
                <a:gridCol w="2743200"/>
                <a:gridCol w="2743200"/>
              </a:tblGrid>
              <a:tr h="460817"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Candidate</a:t>
                      </a:r>
                      <a:endParaRPr lang="en-GB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Party</a:t>
                      </a:r>
                      <a:endParaRPr lang="en-GB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Votes</a:t>
                      </a:r>
                      <a:endParaRPr lang="en-GB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460817">
                <a:tc>
                  <a:txBody>
                    <a:bodyPr/>
                    <a:lstStyle/>
                    <a:p>
                      <a:pPr algn="l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Brian Adam</a:t>
                      </a:r>
                    </a:p>
                  </a:txBody>
                  <a:tcPr marL="28575" marR="28575" marT="57150" marB="5715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Scottish National Party</a:t>
                      </a:r>
                    </a:p>
                  </a:txBody>
                  <a:tcPr marL="28575" marR="28575" marT="57150" marB="5715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14790</a:t>
                      </a:r>
                    </a:p>
                  </a:txBody>
                  <a:tcPr marL="28575" marR="28575" marT="57150" marB="57150" anchor="ctr"/>
                </a:tc>
              </a:tr>
              <a:tr h="460817">
                <a:tc>
                  <a:txBody>
                    <a:bodyPr/>
                    <a:lstStyle/>
                    <a:p>
                      <a:pPr algn="l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Barney Crockett</a:t>
                      </a:r>
                    </a:p>
                  </a:txBody>
                  <a:tcPr marL="28575" marR="28575" marT="57150" marB="5715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Scottish Labour</a:t>
                      </a:r>
                    </a:p>
                  </a:txBody>
                  <a:tcPr marL="28575" marR="28575" marT="57150" marB="5715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7615</a:t>
                      </a:r>
                    </a:p>
                  </a:txBody>
                  <a:tcPr marL="28575" marR="28575" marT="57150" marB="57150" anchor="ctr"/>
                </a:tc>
              </a:tr>
              <a:tr h="460817">
                <a:tc>
                  <a:txBody>
                    <a:bodyPr/>
                    <a:lstStyle/>
                    <a:p>
                      <a:pPr algn="l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David Henderson</a:t>
                      </a:r>
                    </a:p>
                  </a:txBody>
                  <a:tcPr marL="28575" marR="28575" marT="57150" marB="5715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Independent</a:t>
                      </a:r>
                    </a:p>
                  </a:txBody>
                  <a:tcPr marL="28575" marR="28575" marT="57150" marB="5715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371</a:t>
                      </a:r>
                    </a:p>
                  </a:txBody>
                  <a:tcPr marL="28575" marR="28575" marT="57150" marB="57150" anchor="ctr"/>
                </a:tc>
              </a:tr>
              <a:tr h="460817">
                <a:tc>
                  <a:txBody>
                    <a:bodyPr/>
                    <a:lstStyle/>
                    <a:p>
                      <a:pPr algn="l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Millie McLeod</a:t>
                      </a:r>
                    </a:p>
                  </a:txBody>
                  <a:tcPr marL="28575" marR="28575" marT="57150" marB="5715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Scottish Liberal Democrats</a:t>
                      </a:r>
                    </a:p>
                  </a:txBody>
                  <a:tcPr marL="28575" marR="28575" marT="57150" marB="5715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1606</a:t>
                      </a:r>
                    </a:p>
                  </a:txBody>
                  <a:tcPr marL="28575" marR="28575" marT="57150" marB="57150" anchor="ctr"/>
                </a:tc>
              </a:tr>
              <a:tr h="460817">
                <a:tc>
                  <a:txBody>
                    <a:bodyPr/>
                    <a:lstStyle/>
                    <a:p>
                      <a:pPr algn="l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Ross Thomson</a:t>
                      </a:r>
                    </a:p>
                  </a:txBody>
                  <a:tcPr marL="28575" marR="28575" marT="57150" marB="5715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Scottish Conservative and Unionist Party</a:t>
                      </a:r>
                    </a:p>
                  </a:txBody>
                  <a:tcPr marL="28575" marR="28575" marT="57150" marB="5715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2166</a:t>
                      </a:r>
                    </a:p>
                  </a:txBody>
                  <a:tcPr marL="28575" marR="28575" marT="57150" marB="57150" anchor="ctr"/>
                </a:tc>
              </a:tr>
              <a:tr h="460817">
                <a:tc>
                  <a:txBody>
                    <a:bodyPr/>
                    <a:lstStyle/>
                    <a:p>
                      <a:pPr algn="l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Christopher Willett</a:t>
                      </a:r>
                    </a:p>
                  </a:txBody>
                  <a:tcPr marL="28575" marR="28575" marT="57150" marB="5715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Scottish National Front</a:t>
                      </a:r>
                    </a:p>
                  </a:txBody>
                  <a:tcPr marL="28575" marR="28575" marT="57150" marB="5715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213</a:t>
                      </a:r>
                    </a:p>
                  </a:txBody>
                  <a:tcPr marL="28575" marR="28575" marT="57150" marB="57150" anchor="ctr"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39552" y="5157192"/>
            <a:ext cx="77768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>
                <a:latin typeface="Arial" panose="020B0604020202020204" pitchFamily="34" charset="0"/>
                <a:cs typeface="Arial" panose="020B0604020202020204" pitchFamily="34" charset="0"/>
              </a:rPr>
              <a:t>Winning Party</a:t>
            </a:r>
          </a:p>
          <a:p>
            <a:endParaRPr lang="en-GB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b="1" dirty="0" smtClean="0">
                <a:latin typeface="Arial" panose="020B0604020202020204" pitchFamily="34" charset="0"/>
                <a:cs typeface="Arial" panose="020B0604020202020204" pitchFamily="34" charset="0"/>
              </a:rPr>
              <a:t>Winning Candidate</a:t>
            </a:r>
            <a:endParaRPr lang="en-GB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7851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Aberdeen South &amp; North Kincardine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  <p:graphicFrame>
        <p:nvGraphicFramePr>
          <p:cNvPr id="4" name="Content Placeholder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6832680"/>
              </p:ext>
            </p:extLst>
          </p:nvPr>
        </p:nvGraphicFramePr>
        <p:xfrm>
          <a:off x="457200" y="1600200"/>
          <a:ext cx="8229600" cy="3629965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743200"/>
                <a:gridCol w="2743200"/>
                <a:gridCol w="2743200"/>
              </a:tblGrid>
              <a:tr h="460817"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Candidate</a:t>
                      </a:r>
                      <a:endParaRPr lang="en-GB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Party</a:t>
                      </a:r>
                      <a:endParaRPr lang="en-GB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Votes</a:t>
                      </a:r>
                      <a:endParaRPr lang="en-GB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460817">
                <a:tc>
                  <a:txBody>
                    <a:bodyPr/>
                    <a:lstStyle/>
                    <a:p>
                      <a:pPr algn="l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Marie Boulton</a:t>
                      </a:r>
                    </a:p>
                  </a:txBody>
                  <a:tcPr marL="28575" marR="28575" marT="57150" marB="5715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Independent</a:t>
                      </a:r>
                    </a:p>
                  </a:txBody>
                  <a:tcPr marL="28575" marR="28575" marT="57150" marB="5715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1816</a:t>
                      </a:r>
                    </a:p>
                  </a:txBody>
                  <a:tcPr marL="28575" marR="28575" marT="57150" marB="57150" anchor="ctr"/>
                </a:tc>
              </a:tr>
              <a:tr h="460817">
                <a:tc>
                  <a:txBody>
                    <a:bodyPr/>
                    <a:lstStyle/>
                    <a:p>
                      <a:pPr algn="l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John Sleigh</a:t>
                      </a:r>
                    </a:p>
                  </a:txBody>
                  <a:tcPr marL="28575" marR="28575" marT="57150" marB="5715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Scottish Liberal Democrats</a:t>
                      </a:r>
                    </a:p>
                  </a:txBody>
                  <a:tcPr marL="28575" marR="28575" marT="57150" marB="5715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4994</a:t>
                      </a:r>
                    </a:p>
                  </a:txBody>
                  <a:tcPr marL="28575" marR="28575" marT="57150" marB="57150" anchor="ctr"/>
                </a:tc>
              </a:tr>
              <a:tr h="460817">
                <a:tc>
                  <a:txBody>
                    <a:bodyPr/>
                    <a:lstStyle/>
                    <a:p>
                      <a:pPr algn="l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Maureen Watt</a:t>
                      </a:r>
                    </a:p>
                  </a:txBody>
                  <a:tcPr marL="28575" marR="28575" marT="57150" marB="5715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Scottish National Party</a:t>
                      </a:r>
                    </a:p>
                  </a:txBody>
                  <a:tcPr marL="28575" marR="28575" marT="57150" marB="5715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11947</a:t>
                      </a:r>
                    </a:p>
                  </a:txBody>
                  <a:tcPr marL="28575" marR="28575" marT="57150" marB="57150" anchor="ctr"/>
                </a:tc>
              </a:tr>
              <a:tr h="460817">
                <a:tc>
                  <a:txBody>
                    <a:bodyPr/>
                    <a:lstStyle/>
                    <a:p>
                      <a:pPr algn="l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Stewart Whyte</a:t>
                      </a:r>
                    </a:p>
                  </a:txBody>
                  <a:tcPr marL="28575" marR="28575" marT="57150" marB="5715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Scottish Conservative and Unionist Party</a:t>
                      </a:r>
                    </a:p>
                  </a:txBody>
                  <a:tcPr marL="28575" marR="28575" marT="57150" marB="5715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4058</a:t>
                      </a:r>
                    </a:p>
                  </a:txBody>
                  <a:tcPr marL="28575" marR="28575" marT="57150" marB="57150" anchor="ctr"/>
                </a:tc>
              </a:tr>
              <a:tr h="460817">
                <a:tc>
                  <a:txBody>
                    <a:bodyPr/>
                    <a:lstStyle/>
                    <a:p>
                      <a:pPr algn="l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Ross Willett</a:t>
                      </a:r>
                    </a:p>
                  </a:txBody>
                  <a:tcPr marL="28575" marR="28575" marT="57150" marB="5715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Scottish National Front</a:t>
                      </a:r>
                    </a:p>
                  </a:txBody>
                  <a:tcPr marL="28575" marR="28575" marT="57150" marB="5715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214</a:t>
                      </a:r>
                    </a:p>
                  </a:txBody>
                  <a:tcPr marL="28575" marR="28575" marT="57150" marB="57150" anchor="ctr"/>
                </a:tc>
              </a:tr>
              <a:tr h="460817">
                <a:tc>
                  <a:txBody>
                    <a:bodyPr/>
                    <a:lstStyle/>
                    <a:p>
                      <a:pPr algn="l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Greg Williams</a:t>
                      </a:r>
                    </a:p>
                  </a:txBody>
                  <a:tcPr marL="28575" marR="28575" marT="57150" marB="5715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Scottish Labour</a:t>
                      </a:r>
                    </a:p>
                  </a:txBody>
                  <a:tcPr marL="28575" marR="28575" marT="57150" marB="5715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5624</a:t>
                      </a:r>
                    </a:p>
                  </a:txBody>
                  <a:tcPr marL="28575" marR="28575" marT="57150" marB="57150" anchor="ctr"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39552" y="5097958"/>
            <a:ext cx="77768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>
                <a:latin typeface="Arial" panose="020B0604020202020204" pitchFamily="34" charset="0"/>
                <a:cs typeface="Arial" panose="020B0604020202020204" pitchFamily="34" charset="0"/>
              </a:rPr>
              <a:t>Winning Party</a:t>
            </a:r>
          </a:p>
          <a:p>
            <a:endParaRPr lang="en-GB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b="1" dirty="0" smtClean="0">
                <a:latin typeface="Arial" panose="020B0604020202020204" pitchFamily="34" charset="0"/>
                <a:cs typeface="Arial" panose="020B0604020202020204" pitchFamily="34" charset="0"/>
              </a:rPr>
              <a:t>Winning Candidate</a:t>
            </a:r>
            <a:endParaRPr lang="en-GB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1450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Aberdeenshire East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  <p:graphicFrame>
        <p:nvGraphicFramePr>
          <p:cNvPr id="4" name="Content Placeholder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50355803"/>
              </p:ext>
            </p:extLst>
          </p:nvPr>
        </p:nvGraphicFramePr>
        <p:xfrm>
          <a:off x="457200" y="1600200"/>
          <a:ext cx="8229600" cy="2708331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743200"/>
                <a:gridCol w="2743200"/>
                <a:gridCol w="2743200"/>
              </a:tblGrid>
              <a:tr h="460817"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Party</a:t>
                      </a:r>
                      <a:endParaRPr lang="en-GB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Candidate</a:t>
                      </a:r>
                      <a:endParaRPr lang="en-GB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Votes</a:t>
                      </a:r>
                      <a:endParaRPr lang="en-GB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460817">
                <a:tc>
                  <a:txBody>
                    <a:bodyPr/>
                    <a:lstStyle/>
                    <a:p>
                      <a:pPr algn="l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Geordie Burnett Stuart</a:t>
                      </a:r>
                    </a:p>
                  </a:txBody>
                  <a:tcPr marL="28575" marR="28575" marT="57150" marB="5715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Scottish Conservative and Unionist Party</a:t>
                      </a:r>
                    </a:p>
                  </a:txBody>
                  <a:tcPr marL="28575" marR="28575" marT="57150" marB="5715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4211</a:t>
                      </a:r>
                    </a:p>
                  </a:txBody>
                  <a:tcPr marL="28575" marR="28575" marT="57150" marB="57150" anchor="ctr"/>
                </a:tc>
              </a:tr>
              <a:tr h="460817">
                <a:tc>
                  <a:txBody>
                    <a:bodyPr/>
                    <a:lstStyle/>
                    <a:p>
                      <a:pPr algn="l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Alison McInnes</a:t>
                      </a:r>
                    </a:p>
                  </a:txBody>
                  <a:tcPr marL="28575" marR="28575" marT="57150" marB="5715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Scottish Liberal Democrats</a:t>
                      </a:r>
                    </a:p>
                  </a:txBody>
                  <a:tcPr marL="28575" marR="28575" marT="57150" marB="5715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4238</a:t>
                      </a:r>
                    </a:p>
                  </a:txBody>
                  <a:tcPr marL="28575" marR="28575" marT="57150" marB="57150" anchor="ctr"/>
                </a:tc>
              </a:tr>
              <a:tr h="460817">
                <a:tc>
                  <a:txBody>
                    <a:bodyPr/>
                    <a:lstStyle/>
                    <a:p>
                      <a:pPr algn="l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Alex Salmond</a:t>
                      </a:r>
                    </a:p>
                  </a:txBody>
                  <a:tcPr marL="28575" marR="28575" marT="57150" marB="5715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Scottish National Party</a:t>
                      </a:r>
                    </a:p>
                  </a:txBody>
                  <a:tcPr marL="28575" marR="28575" marT="57150" marB="5715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19533</a:t>
                      </a:r>
                    </a:p>
                  </a:txBody>
                  <a:tcPr marL="28575" marR="28575" marT="57150" marB="57150" anchor="ctr"/>
                </a:tc>
              </a:tr>
              <a:tr h="460817">
                <a:tc>
                  <a:txBody>
                    <a:bodyPr/>
                    <a:lstStyle/>
                    <a:p>
                      <a:pPr algn="l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Peter Smyth</a:t>
                      </a:r>
                    </a:p>
                  </a:txBody>
                  <a:tcPr marL="28575" marR="28575" marT="57150" marB="5715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Scottish Labour</a:t>
                      </a:r>
                    </a:p>
                  </a:txBody>
                  <a:tcPr marL="28575" marR="28575" marT="57150" marB="5715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2304</a:t>
                      </a:r>
                    </a:p>
                  </a:txBody>
                  <a:tcPr marL="28575" marR="28575" marT="57150" marB="57150" anchor="ctr"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39552" y="4581128"/>
            <a:ext cx="77768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>
                <a:latin typeface="Arial" panose="020B0604020202020204" pitchFamily="34" charset="0"/>
                <a:cs typeface="Arial" panose="020B0604020202020204" pitchFamily="34" charset="0"/>
              </a:rPr>
              <a:t>Winning Party</a:t>
            </a:r>
          </a:p>
          <a:p>
            <a:endParaRPr lang="en-GB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b="1" dirty="0" smtClean="0">
                <a:latin typeface="Arial" panose="020B0604020202020204" pitchFamily="34" charset="0"/>
                <a:cs typeface="Arial" panose="020B0604020202020204" pitchFamily="34" charset="0"/>
              </a:rPr>
              <a:t>Winning Candidate</a:t>
            </a:r>
            <a:endParaRPr lang="en-GB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660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Aberdeenshire West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graphicFrame>
        <p:nvGraphicFramePr>
          <p:cNvPr id="4" name="Content Placeholder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17327266"/>
              </p:ext>
            </p:extLst>
          </p:nvPr>
        </p:nvGraphicFramePr>
        <p:xfrm>
          <a:off x="457200" y="1600200"/>
          <a:ext cx="8229600" cy="2708331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743200"/>
                <a:gridCol w="2743200"/>
                <a:gridCol w="2743200"/>
              </a:tblGrid>
              <a:tr h="460817"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Candidate</a:t>
                      </a:r>
                      <a:endParaRPr lang="en-GB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Party</a:t>
                      </a:r>
                      <a:endParaRPr lang="en-GB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Votes</a:t>
                      </a:r>
                      <a:endParaRPr lang="en-GB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460817">
                <a:tc>
                  <a:txBody>
                    <a:bodyPr/>
                    <a:lstStyle/>
                    <a:p>
                      <a:pPr algn="l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Nanette Milne</a:t>
                      </a:r>
                    </a:p>
                  </a:txBody>
                  <a:tcPr marL="28575" marR="28575" marT="57150" marB="5715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Scottish Conservative and Unionist Party</a:t>
                      </a:r>
                    </a:p>
                  </a:txBody>
                  <a:tcPr marL="28575" marR="28575" marT="57150" marB="5715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6027</a:t>
                      </a:r>
                    </a:p>
                  </a:txBody>
                  <a:tcPr marL="28575" marR="28575" marT="57150" marB="57150" anchor="ctr"/>
                </a:tc>
              </a:tr>
              <a:tr h="460817">
                <a:tc>
                  <a:txBody>
                    <a:bodyPr/>
                    <a:lstStyle/>
                    <a:p>
                      <a:pPr algn="l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Jean Morrison</a:t>
                      </a:r>
                    </a:p>
                  </a:txBody>
                  <a:tcPr marL="28575" marR="28575" marT="57150" marB="5715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Scottish Labour</a:t>
                      </a:r>
                    </a:p>
                  </a:txBody>
                  <a:tcPr marL="28575" marR="28575" marT="57150" marB="5715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2349</a:t>
                      </a:r>
                    </a:p>
                  </a:txBody>
                  <a:tcPr marL="28575" marR="28575" marT="57150" marB="57150" anchor="ctr"/>
                </a:tc>
              </a:tr>
              <a:tr h="460817">
                <a:tc>
                  <a:txBody>
                    <a:bodyPr/>
                    <a:lstStyle/>
                    <a:p>
                      <a:pPr algn="l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Dennis Robertson</a:t>
                      </a:r>
                    </a:p>
                  </a:txBody>
                  <a:tcPr marL="28575" marR="28575" marT="57150" marB="5715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Scottish National Party</a:t>
                      </a:r>
                    </a:p>
                  </a:txBody>
                  <a:tcPr marL="28575" marR="28575" marT="57150" marB="5715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12186</a:t>
                      </a:r>
                    </a:p>
                  </a:txBody>
                  <a:tcPr marL="28575" marR="28575" marT="57150" marB="57150" anchor="ctr"/>
                </a:tc>
              </a:tr>
              <a:tr h="460817">
                <a:tc>
                  <a:txBody>
                    <a:bodyPr/>
                    <a:lstStyle/>
                    <a:p>
                      <a:pPr algn="l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Mike Rumbles</a:t>
                      </a:r>
                    </a:p>
                  </a:txBody>
                  <a:tcPr marL="28575" marR="28575" marT="57150" marB="5715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Scottish Liberal Democrats</a:t>
                      </a:r>
                    </a:p>
                  </a:txBody>
                  <a:tcPr marL="28575" marR="28575" marT="57150" marB="5715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8074</a:t>
                      </a:r>
                    </a:p>
                  </a:txBody>
                  <a:tcPr marL="28575" marR="28575" marT="57150" marB="57150" anchor="ctr"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39552" y="4797152"/>
            <a:ext cx="77768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>
                <a:latin typeface="Arial" panose="020B0604020202020204" pitchFamily="34" charset="0"/>
                <a:cs typeface="Arial" panose="020B0604020202020204" pitchFamily="34" charset="0"/>
              </a:rPr>
              <a:t>Winning Party</a:t>
            </a:r>
          </a:p>
          <a:p>
            <a:endParaRPr lang="en-GB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b="1" dirty="0" smtClean="0">
                <a:latin typeface="Arial" panose="020B0604020202020204" pitchFamily="34" charset="0"/>
                <a:cs typeface="Arial" panose="020B0604020202020204" pitchFamily="34" charset="0"/>
              </a:rPr>
              <a:t>Winning Candidate</a:t>
            </a:r>
            <a:endParaRPr lang="en-GB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9495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Angus North &amp; </a:t>
            </a:r>
            <a:r>
              <a:rPr lang="en-GB" dirty="0" err="1" smtClean="0"/>
              <a:t>Mearns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  <p:graphicFrame>
        <p:nvGraphicFramePr>
          <p:cNvPr id="4" name="Content Placeholder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41763807"/>
              </p:ext>
            </p:extLst>
          </p:nvPr>
        </p:nvGraphicFramePr>
        <p:xfrm>
          <a:off x="457200" y="1600200"/>
          <a:ext cx="8229600" cy="2708331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743200"/>
                <a:gridCol w="2743200"/>
                <a:gridCol w="2743200"/>
              </a:tblGrid>
              <a:tr h="460817"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Candidate</a:t>
                      </a:r>
                      <a:endParaRPr lang="en-GB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Party</a:t>
                      </a:r>
                      <a:endParaRPr lang="en-GB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Votes</a:t>
                      </a:r>
                      <a:endParaRPr lang="en-GB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460817">
                <a:tc>
                  <a:txBody>
                    <a:bodyPr/>
                    <a:lstStyle/>
                    <a:p>
                      <a:pPr algn="l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Nigel Don</a:t>
                      </a:r>
                    </a:p>
                  </a:txBody>
                  <a:tcPr marL="28575" marR="28575" marT="57150" marB="5715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Scottish National Party</a:t>
                      </a:r>
                    </a:p>
                  </a:txBody>
                  <a:tcPr marL="28575" marR="28575" marT="57150" marB="5715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13660</a:t>
                      </a:r>
                    </a:p>
                  </a:txBody>
                  <a:tcPr marL="28575" marR="28575" marT="57150" marB="57150" anchor="ctr"/>
                </a:tc>
              </a:tr>
              <a:tr h="460817">
                <a:tc>
                  <a:txBody>
                    <a:bodyPr/>
                    <a:lstStyle/>
                    <a:p>
                      <a:pPr algn="l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Alex Johnstone</a:t>
                      </a:r>
                    </a:p>
                  </a:txBody>
                  <a:tcPr marL="28575" marR="28575" marT="57150" marB="5715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Scottish Conservative and Unionist Party</a:t>
                      </a:r>
                    </a:p>
                  </a:txBody>
                  <a:tcPr marL="28575" marR="28575" marT="57150" marB="5715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6374</a:t>
                      </a:r>
                    </a:p>
                  </a:txBody>
                  <a:tcPr marL="28575" marR="28575" marT="57150" marB="57150" anchor="ctr"/>
                </a:tc>
              </a:tr>
              <a:tr h="460817">
                <a:tc>
                  <a:txBody>
                    <a:bodyPr/>
                    <a:lstStyle/>
                    <a:p>
                      <a:pPr algn="l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Kevin Hutchens</a:t>
                      </a:r>
                    </a:p>
                  </a:txBody>
                  <a:tcPr marL="28575" marR="28575" marT="57150" marB="5715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Scottish Labour</a:t>
                      </a:r>
                    </a:p>
                  </a:txBody>
                  <a:tcPr marL="28575" marR="28575" marT="57150" marB="5715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3160</a:t>
                      </a:r>
                    </a:p>
                  </a:txBody>
                  <a:tcPr marL="28575" marR="28575" marT="57150" marB="57150" anchor="ctr"/>
                </a:tc>
              </a:tr>
              <a:tr h="460817">
                <a:tc>
                  <a:txBody>
                    <a:bodyPr/>
                    <a:lstStyle/>
                    <a:p>
                      <a:pPr algn="l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Sanjay Samani</a:t>
                      </a:r>
                    </a:p>
                  </a:txBody>
                  <a:tcPr marL="28575" marR="28575" marT="57150" marB="5715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Scottish Liberal Democrats</a:t>
                      </a:r>
                    </a:p>
                  </a:txBody>
                  <a:tcPr marL="28575" marR="28575" marT="57150" marB="5715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1726</a:t>
                      </a:r>
                    </a:p>
                  </a:txBody>
                  <a:tcPr marL="28575" marR="28575" marT="57150" marB="57150" anchor="ctr"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39552" y="4581128"/>
            <a:ext cx="77768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>
                <a:latin typeface="Arial" panose="020B0604020202020204" pitchFamily="34" charset="0"/>
                <a:cs typeface="Arial" panose="020B0604020202020204" pitchFamily="34" charset="0"/>
              </a:rPr>
              <a:t>Winning Party</a:t>
            </a:r>
          </a:p>
          <a:p>
            <a:endParaRPr lang="en-GB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b="1" dirty="0" smtClean="0">
                <a:latin typeface="Arial" panose="020B0604020202020204" pitchFamily="34" charset="0"/>
                <a:cs typeface="Arial" panose="020B0604020202020204" pitchFamily="34" charset="0"/>
              </a:rPr>
              <a:t>Winning Candidate</a:t>
            </a:r>
            <a:endParaRPr lang="en-GB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0254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517632" cy="1143000"/>
          </a:xfrm>
        </p:spPr>
        <p:txBody>
          <a:bodyPr>
            <a:normAutofit/>
          </a:bodyPr>
          <a:lstStyle/>
          <a:p>
            <a:r>
              <a:rPr lang="en-GB" dirty="0" smtClean="0"/>
              <a:t>Angus South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  <p:graphicFrame>
        <p:nvGraphicFramePr>
          <p:cNvPr id="4" name="Content Placeholder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81347632"/>
              </p:ext>
            </p:extLst>
          </p:nvPr>
        </p:nvGraphicFramePr>
        <p:xfrm>
          <a:off x="457200" y="1600200"/>
          <a:ext cx="8229600" cy="3371271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743200"/>
                <a:gridCol w="2743200"/>
                <a:gridCol w="2743200"/>
              </a:tblGrid>
              <a:tr h="460817"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Party</a:t>
                      </a:r>
                      <a:endParaRPr lang="en-GB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Candidate</a:t>
                      </a:r>
                      <a:endParaRPr lang="en-GB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Votes</a:t>
                      </a:r>
                      <a:endParaRPr lang="en-GB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460817">
                <a:tc>
                  <a:txBody>
                    <a:bodyPr/>
                    <a:lstStyle/>
                    <a:p>
                      <a:pPr algn="l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Hughie Campbell Adamson</a:t>
                      </a:r>
                    </a:p>
                  </a:txBody>
                  <a:tcPr marL="28575" marR="28575" marT="57150" marB="5715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Scottish Conservative and Unionist Party</a:t>
                      </a:r>
                    </a:p>
                  </a:txBody>
                  <a:tcPr marL="28575" marR="28575" marT="57150" marB="5715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5581</a:t>
                      </a:r>
                    </a:p>
                  </a:txBody>
                  <a:tcPr marL="28575" marR="28575" marT="57150" marB="57150" anchor="ctr"/>
                </a:tc>
              </a:tr>
              <a:tr h="460817">
                <a:tc>
                  <a:txBody>
                    <a:bodyPr/>
                    <a:lstStyle/>
                    <a:p>
                      <a:pPr algn="l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William Campbell</a:t>
                      </a:r>
                    </a:p>
                  </a:txBody>
                  <a:tcPr marL="28575" marR="28575" marT="57150" marB="5715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Scottish Labour</a:t>
                      </a:r>
                    </a:p>
                  </a:txBody>
                  <a:tcPr marL="28575" marR="28575" marT="57150" marB="5715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3703</a:t>
                      </a:r>
                    </a:p>
                  </a:txBody>
                  <a:tcPr marL="28575" marR="28575" marT="57150" marB="57150" anchor="ctr"/>
                </a:tc>
              </a:tr>
              <a:tr h="460817">
                <a:tc>
                  <a:txBody>
                    <a:bodyPr/>
                    <a:lstStyle/>
                    <a:p>
                      <a:pPr algn="l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Graeme Dey</a:t>
                      </a:r>
                    </a:p>
                  </a:txBody>
                  <a:tcPr marL="28575" marR="28575" marT="57150" marB="5715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Scottish National Party</a:t>
                      </a:r>
                    </a:p>
                  </a:txBody>
                  <a:tcPr marL="28575" marR="28575" marT="57150" marB="5715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16164</a:t>
                      </a:r>
                    </a:p>
                  </a:txBody>
                  <a:tcPr marL="28575" marR="28575" marT="57150" marB="57150" anchor="ctr"/>
                </a:tc>
              </a:tr>
              <a:tr h="460817">
                <a:tc>
                  <a:txBody>
                    <a:bodyPr/>
                    <a:lstStyle/>
                    <a:p>
                      <a:pPr algn="l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David Fairweather</a:t>
                      </a:r>
                    </a:p>
                  </a:txBody>
                  <a:tcPr marL="28575" marR="28575" marT="57150" marB="5715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Angus Independents Representatives (AIR)</a:t>
                      </a:r>
                    </a:p>
                  </a:txBody>
                  <a:tcPr marL="28575" marR="28575" marT="57150" marB="5715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1321</a:t>
                      </a:r>
                    </a:p>
                  </a:txBody>
                  <a:tcPr marL="28575" marR="28575" marT="57150" marB="57150" anchor="ctr"/>
                </a:tc>
              </a:tr>
              <a:tr h="460817">
                <a:tc>
                  <a:txBody>
                    <a:bodyPr/>
                    <a:lstStyle/>
                    <a:p>
                      <a:pPr algn="l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Clive Sneddon</a:t>
                      </a:r>
                    </a:p>
                  </a:txBody>
                  <a:tcPr marL="28575" marR="28575" marT="57150" marB="5715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Scottish Liberal Democrats</a:t>
                      </a:r>
                    </a:p>
                  </a:txBody>
                  <a:tcPr marL="28575" marR="28575" marT="57150" marB="5715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874</a:t>
                      </a:r>
                    </a:p>
                  </a:txBody>
                  <a:tcPr marL="28575" marR="28575" marT="57150" marB="57150" anchor="ctr"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39552" y="4797152"/>
            <a:ext cx="77768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>
                <a:latin typeface="Arial" panose="020B0604020202020204" pitchFamily="34" charset="0"/>
                <a:cs typeface="Arial" panose="020B0604020202020204" pitchFamily="34" charset="0"/>
              </a:rPr>
              <a:t>Winning Party</a:t>
            </a:r>
          </a:p>
          <a:p>
            <a:endParaRPr lang="en-GB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b="1" dirty="0" smtClean="0">
                <a:latin typeface="Arial" panose="020B0604020202020204" pitchFamily="34" charset="0"/>
                <a:cs typeface="Arial" panose="020B0604020202020204" pitchFamily="34" charset="0"/>
              </a:rPr>
              <a:t>Winning Candidate</a:t>
            </a:r>
            <a:endParaRPr lang="en-GB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138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Banffshire &amp; Buchan Coast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83357"/>
            <a:ext cx="8229600" cy="4525963"/>
          </a:xfrm>
        </p:spPr>
        <p:txBody>
          <a:bodyPr/>
          <a:lstStyle/>
          <a:p>
            <a:endParaRPr lang="en-GB" dirty="0"/>
          </a:p>
        </p:txBody>
      </p:sp>
      <p:graphicFrame>
        <p:nvGraphicFramePr>
          <p:cNvPr id="4" name="Content Placeholder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86901471"/>
              </p:ext>
            </p:extLst>
          </p:nvPr>
        </p:nvGraphicFramePr>
        <p:xfrm>
          <a:off x="457200" y="1600200"/>
          <a:ext cx="8229600" cy="2708331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743200"/>
                <a:gridCol w="2743200"/>
                <a:gridCol w="2743200"/>
              </a:tblGrid>
              <a:tr h="460817"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Candidate</a:t>
                      </a:r>
                      <a:endParaRPr lang="en-GB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Party</a:t>
                      </a:r>
                      <a:endParaRPr lang="en-GB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Votes</a:t>
                      </a:r>
                      <a:endParaRPr lang="en-GB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460817">
                <a:tc>
                  <a:txBody>
                    <a:bodyPr/>
                    <a:lstStyle/>
                    <a:p>
                      <a:pPr algn="l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Alan Duffill</a:t>
                      </a:r>
                    </a:p>
                  </a:txBody>
                  <a:tcPr marL="28575" marR="28575" marT="57150" marB="5715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Scottish Labour</a:t>
                      </a:r>
                    </a:p>
                  </a:txBody>
                  <a:tcPr marL="28575" marR="28575" marT="57150" marB="5715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2642</a:t>
                      </a:r>
                    </a:p>
                  </a:txBody>
                  <a:tcPr marL="28575" marR="28575" marT="57150" marB="57150" anchor="ctr"/>
                </a:tc>
              </a:tr>
              <a:tr h="460817">
                <a:tc>
                  <a:txBody>
                    <a:bodyPr/>
                    <a:lstStyle/>
                    <a:p>
                      <a:pPr algn="l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Galen Milne</a:t>
                      </a:r>
                    </a:p>
                  </a:txBody>
                  <a:tcPr marL="28575" marR="28575" marT="57150" marB="5715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Scottish Liberal Democrats</a:t>
                      </a:r>
                    </a:p>
                  </a:txBody>
                  <a:tcPr marL="28575" marR="28575" marT="57150" marB="5715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958</a:t>
                      </a:r>
                    </a:p>
                  </a:txBody>
                  <a:tcPr marL="28575" marR="28575" marT="57150" marB="57150" anchor="ctr"/>
                </a:tc>
              </a:tr>
              <a:tr h="460817">
                <a:tc>
                  <a:txBody>
                    <a:bodyPr/>
                    <a:lstStyle/>
                    <a:p>
                      <a:pPr algn="l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Stewart Stevenson</a:t>
                      </a:r>
                    </a:p>
                  </a:txBody>
                  <a:tcPr marL="28575" marR="28575" marT="57150" marB="5715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Scottish National Party</a:t>
                      </a:r>
                    </a:p>
                  </a:txBody>
                  <a:tcPr marL="28575" marR="28575" marT="57150" marB="5715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16812</a:t>
                      </a:r>
                    </a:p>
                  </a:txBody>
                  <a:tcPr marL="28575" marR="28575" marT="57150" marB="57150" anchor="ctr"/>
                </a:tc>
              </a:tr>
              <a:tr h="460817">
                <a:tc>
                  <a:txBody>
                    <a:bodyPr/>
                    <a:lstStyle/>
                    <a:p>
                      <a:pPr algn="l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Michael Watt</a:t>
                      </a:r>
                    </a:p>
                  </a:txBody>
                  <a:tcPr marL="28575" marR="28575" marT="57150" marB="5715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Scottish Conservative and Unionist Party</a:t>
                      </a:r>
                    </a:p>
                  </a:txBody>
                  <a:tcPr marL="28575" marR="28575" marT="57150" marB="5715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4592</a:t>
                      </a:r>
                    </a:p>
                  </a:txBody>
                  <a:tcPr marL="28575" marR="28575" marT="57150" marB="57150" anchor="ctr"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39552" y="4653136"/>
            <a:ext cx="77768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>
                <a:latin typeface="Arial" panose="020B0604020202020204" pitchFamily="34" charset="0"/>
                <a:cs typeface="Arial" panose="020B0604020202020204" pitchFamily="34" charset="0"/>
              </a:rPr>
              <a:t>Winning Party</a:t>
            </a:r>
          </a:p>
          <a:p>
            <a:endParaRPr lang="en-GB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b="1" dirty="0" smtClean="0">
                <a:latin typeface="Arial" panose="020B0604020202020204" pitchFamily="34" charset="0"/>
                <a:cs typeface="Arial" panose="020B0604020202020204" pitchFamily="34" charset="0"/>
              </a:rPr>
              <a:t>Winning Candidate</a:t>
            </a:r>
            <a:endParaRPr lang="en-GB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1374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Dundee City East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83357"/>
            <a:ext cx="8229600" cy="4525963"/>
          </a:xfrm>
        </p:spPr>
        <p:txBody>
          <a:bodyPr/>
          <a:lstStyle/>
          <a:p>
            <a:endParaRPr lang="en-GB" dirty="0"/>
          </a:p>
        </p:txBody>
      </p:sp>
      <p:graphicFrame>
        <p:nvGraphicFramePr>
          <p:cNvPr id="4" name="Content Placeholder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55677461"/>
              </p:ext>
            </p:extLst>
          </p:nvPr>
        </p:nvGraphicFramePr>
        <p:xfrm>
          <a:off x="457200" y="1600200"/>
          <a:ext cx="8229600" cy="2708331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743200"/>
                <a:gridCol w="2743200"/>
                <a:gridCol w="2743200"/>
              </a:tblGrid>
              <a:tr h="460817"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Candidate</a:t>
                      </a:r>
                      <a:endParaRPr lang="en-GB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Party</a:t>
                      </a:r>
                      <a:endParaRPr lang="en-GB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Votes</a:t>
                      </a:r>
                      <a:endParaRPr lang="en-GB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460817">
                <a:tc>
                  <a:txBody>
                    <a:bodyPr/>
                    <a:lstStyle/>
                    <a:p>
                      <a:pPr algn="l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Mohammed Asif</a:t>
                      </a:r>
                    </a:p>
                  </a:txBody>
                  <a:tcPr marL="28575" marR="28575" marT="57150" marB="5715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Scottish Labour</a:t>
                      </a:r>
                    </a:p>
                  </a:txBody>
                  <a:tcPr marL="28575" marR="28575" marT="57150" marB="5715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5862</a:t>
                      </a:r>
                    </a:p>
                  </a:txBody>
                  <a:tcPr marL="28575" marR="28575" marT="57150" marB="57150" anchor="ctr"/>
                </a:tc>
              </a:tr>
              <a:tr h="460817">
                <a:tc>
                  <a:txBody>
                    <a:bodyPr/>
                    <a:lstStyle/>
                    <a:p>
                      <a:pPr algn="l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Brian Docherty</a:t>
                      </a:r>
                    </a:p>
                  </a:txBody>
                  <a:tcPr marL="28575" marR="28575" marT="57150" marB="5715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Scottish Conservative and Unionist Party</a:t>
                      </a:r>
                    </a:p>
                  </a:txBody>
                  <a:tcPr marL="28575" marR="28575" marT="57150" marB="5715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2550</a:t>
                      </a:r>
                    </a:p>
                  </a:txBody>
                  <a:tcPr marL="28575" marR="28575" marT="57150" marB="57150" anchor="ctr"/>
                </a:tc>
              </a:tr>
              <a:tr h="460817">
                <a:tc>
                  <a:txBody>
                    <a:bodyPr/>
                    <a:lstStyle/>
                    <a:p>
                      <a:pPr algn="l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Allan Petrie</a:t>
                      </a:r>
                    </a:p>
                  </a:txBody>
                  <a:tcPr marL="28575" marR="28575" marT="57150" marB="5715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Scottish Liberal Democrats</a:t>
                      </a:r>
                    </a:p>
                  </a:txBody>
                  <a:tcPr marL="28575" marR="28575" marT="57150" marB="5715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800</a:t>
                      </a:r>
                    </a:p>
                  </a:txBody>
                  <a:tcPr marL="28575" marR="28575" marT="57150" marB="57150" anchor="ctr"/>
                </a:tc>
              </a:tr>
              <a:tr h="460817">
                <a:tc>
                  <a:txBody>
                    <a:bodyPr/>
                    <a:lstStyle/>
                    <a:p>
                      <a:pPr algn="l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Shona Robison</a:t>
                      </a:r>
                    </a:p>
                  </a:txBody>
                  <a:tcPr marL="28575" marR="28575" marT="57150" marB="5715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Scottish National Party</a:t>
                      </a:r>
                    </a:p>
                  </a:txBody>
                  <a:tcPr marL="28575" marR="28575" marT="57150" marB="5715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16541</a:t>
                      </a:r>
                    </a:p>
                  </a:txBody>
                  <a:tcPr marL="28575" marR="28575" marT="57150" marB="57150" anchor="ctr"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39552" y="4809926"/>
            <a:ext cx="77768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>
                <a:latin typeface="Arial" panose="020B0604020202020204" pitchFamily="34" charset="0"/>
                <a:cs typeface="Arial" panose="020B0604020202020204" pitchFamily="34" charset="0"/>
              </a:rPr>
              <a:t>Winning Party</a:t>
            </a:r>
          </a:p>
          <a:p>
            <a:endParaRPr lang="en-GB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b="1" dirty="0" smtClean="0">
                <a:latin typeface="Arial" panose="020B0604020202020204" pitchFamily="34" charset="0"/>
                <a:cs typeface="Arial" panose="020B0604020202020204" pitchFamily="34" charset="0"/>
              </a:rPr>
              <a:t>Winning Candidate</a:t>
            </a:r>
            <a:endParaRPr lang="en-GB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5671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32D0FD7D2EC4A41966F9B23650F68500200E5F7B4F6A2590B4B8A766B76FE060E58" ma:contentTypeVersion="38" ma:contentTypeDescription="" ma:contentTypeScope="" ma:versionID="d75eac744fa2b0b9be5ccfa0c32de31e">
  <xsd:schema xmlns:xsd="http://www.w3.org/2001/XMLSchema" xmlns:xs="http://www.w3.org/2001/XMLSchema" xmlns:p="http://schemas.microsoft.com/office/2006/metadata/properties" xmlns:ns2="http://schemas.microsoft.com/sharepoint.v3" xmlns:ns3="21141c76-a131-4377-97a3-508a419862f1" xmlns:ns4="http://schemas.microsoft.com/sharepoint/v3/fields" targetNamespace="http://schemas.microsoft.com/office/2006/metadata/properties" ma:root="true" ma:fieldsID="93fd908b897dba6f484f9327417fc577" ns2:_="" ns3:_="" ns4:_="">
    <xsd:import namespace="http://schemas.microsoft.com/sharepoint.v3"/>
    <xsd:import namespace="21141c76-a131-4377-97a3-508a419862f1"/>
    <xsd:import namespace="http://schemas.microsoft.com/sharepoint/v3/fields"/>
    <xsd:element name="properties">
      <xsd:complexType>
        <xsd:sequence>
          <xsd:element name="documentManagement">
            <xsd:complexType>
              <xsd:all>
                <xsd:element ref="ns2:CategoryDescription" minOccurs="0"/>
                <xsd:element ref="ns4:_Publisher" minOccurs="0"/>
                <xsd:element ref="ns4:wic_System_Copyright" minOccurs="0"/>
                <xsd:element ref="ns3:Retention_x0020_schedule_x0020_ID" minOccurs="0"/>
                <xsd:element ref="ns3:Retention_x0020_period" minOccurs="0"/>
                <xsd:element ref="ns3:Disposal_x0020_trigger2" minOccurs="0"/>
                <xsd:element ref="ns3:Disposal_x0020_action" minOccurs="0"/>
                <xsd:element ref="ns3:Date_x0020_of_x0020_last_x0020_review" minOccurs="0"/>
                <xsd:element ref="ns3:Disposal_x0020_reviewer_x0020_details" minOccurs="0"/>
                <xsd:element ref="ns3:Disposal_x0020_review_x0020_details" minOccurs="0"/>
                <xsd:element ref="ns3:Disposal_x0020_authorised_x0020_by" minOccurs="0"/>
                <xsd:element ref="ns3:Disposal_x0020_comment" minOccurs="0"/>
                <xsd:element ref="ns3:m233fa42ddda444a97ecfbe326b55e92" minOccurs="0"/>
                <xsd:element ref="ns3:p63ddc83d83a46ac9835e8fd9c641db3" minOccurs="0"/>
                <xsd:element ref="ns3:TaxCatchAll" minOccurs="0"/>
                <xsd:element ref="ns3:TaxCatchAllLabel" minOccurs="0"/>
                <xsd:element ref="ns3:f12c4e522cb8463cafd748d94105ec43" minOccurs="0"/>
                <xsd:element ref="ns3:bc594c06ad0844898f20a52c24198475" minOccurs="0"/>
                <xsd:element ref="ns3:Disposal_x0020_date" minOccurs="0"/>
                <xsd:element ref="ns3:Disposal_x0020_trigger_x0020_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.v3" elementFormDefault="qualified">
    <xsd:import namespace="http://schemas.microsoft.com/office/2006/documentManagement/types"/>
    <xsd:import namespace="http://schemas.microsoft.com/office/infopath/2007/PartnerControls"/>
    <xsd:element name="CategoryDescription" ma:index="2" nillable="true" ma:displayName="Description" ma:internalName="CategoryDescription">
      <xsd:simpleType>
        <xsd:restriction base="dms:Text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1141c76-a131-4377-97a3-508a419862f1" elementFormDefault="qualified">
    <xsd:import namespace="http://schemas.microsoft.com/office/2006/documentManagement/types"/>
    <xsd:import namespace="http://schemas.microsoft.com/office/infopath/2007/PartnerControls"/>
    <xsd:element name="Retention_x0020_schedule_x0020_ID" ma:index="9" nillable="true" ma:displayName="Retention schedule ID" ma:hidden="true" ma:internalName="Retention_x0020_schedule_x0020_ID" ma:readOnly="false">
      <xsd:simpleType>
        <xsd:restriction base="dms:Text">
          <xsd:maxLength value="255"/>
        </xsd:restriction>
      </xsd:simpleType>
    </xsd:element>
    <xsd:element name="Retention_x0020_period" ma:index="10" nillable="true" ma:displayName="Retention period" ma:hidden="true" ma:internalName="Retention_x0020_period" ma:readOnly="false">
      <xsd:simpleType>
        <xsd:restriction base="dms:Text">
          <xsd:maxLength value="255"/>
        </xsd:restriction>
      </xsd:simpleType>
    </xsd:element>
    <xsd:element name="Disposal_x0020_trigger2" ma:index="11" nillable="true" ma:displayName="Disposal trigger" ma:hidden="true" ma:internalName="Disposal_x0020_trigger2" ma:readOnly="false">
      <xsd:simpleType>
        <xsd:restriction base="dms:Text">
          <xsd:maxLength value="255"/>
        </xsd:restriction>
      </xsd:simpleType>
    </xsd:element>
    <xsd:element name="Disposal_x0020_action" ma:index="12" nillable="true" ma:displayName="Disposal action" ma:format="Dropdown" ma:hidden="true" ma:internalName="Disposal_x0020_action" ma:readOnly="false">
      <xsd:simpleType>
        <xsd:restriction base="dms:Choice">
          <xsd:enumeration value="Destroy"/>
          <xsd:enumeration value="Review with a view to destroy"/>
          <xsd:enumeration value="Review with a view to archive with NRS"/>
        </xsd:restriction>
      </xsd:simpleType>
    </xsd:element>
    <xsd:element name="Date_x0020_of_x0020_last_x0020_review" ma:index="13" nillable="true" ma:displayName="Date of last review" ma:format="DateOnly" ma:hidden="true" ma:internalName="Date_x0020_of_x0020_last_x0020_review" ma:readOnly="false">
      <xsd:simpleType>
        <xsd:restriction base="dms:DateTime"/>
      </xsd:simpleType>
    </xsd:element>
    <xsd:element name="Disposal_x0020_reviewer_x0020_details" ma:index="14" nillable="true" ma:displayName="Disposal reviewer details" ma:hidden="true" ma:list="UserInfo" ma:SharePointGroup="0" ma:internalName="Disposal_x0020_reviewer_x0020_details" ma:readOnly="false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Disposal_x0020_review_x0020_details" ma:index="15" nillable="true" ma:displayName="Disposal review details" ma:hidden="true" ma:internalName="Disposal_x0020_review_x0020_details" ma:readOnly="false">
      <xsd:simpleType>
        <xsd:restriction base="dms:Text">
          <xsd:maxLength value="255"/>
        </xsd:restriction>
      </xsd:simpleType>
    </xsd:element>
    <xsd:element name="Disposal_x0020_authorised_x0020_by" ma:index="16" nillable="true" ma:displayName="Disposal authorised by" ma:hidden="true" ma:list="UserInfo" ma:SharePointGroup="0" ma:internalName="Disposal_x0020_authorised_x0020_by" ma:readOnly="false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Disposal_x0020_comment" ma:index="17" nillable="true" ma:displayName="Disposal comment" ma:hidden="true" ma:internalName="Disposal_x0020_comment" ma:readOnly="false">
      <xsd:simpleType>
        <xsd:restriction base="dms:Text">
          <xsd:maxLength value="255"/>
        </xsd:restriction>
      </xsd:simpleType>
    </xsd:element>
    <xsd:element name="m233fa42ddda444a97ecfbe326b55e92" ma:index="18" nillable="true" ma:taxonomy="true" ma:internalName="m233fa42ddda444a97ecfbe326b55e92" ma:taxonomyFieldName="_cx_NationalCaveats" ma:displayName="Security Caveats" ma:default="" ma:fieldId="{6233fa42-ddda-444a-97ec-fbe326b55e92}" ma:taxonomyMulti="true" ma:sspId="29520354-60ee-4851-b0d3-4d1ffc9b6630" ma:termSetId="b7259827-f150-46df-b570-0ee5307f865f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p63ddc83d83a46ac9835e8fd9c641db3" ma:index="20" nillable="true" ma:taxonomy="true" ma:internalName="p63ddc83d83a46ac9835e8fd9c641db3" ma:taxonomyFieldName="Language1" ma:displayName="Language" ma:indexed="true" ma:default="1;#English|8f5ff656-5a7e-462f-b6ae-4a4400758434" ma:fieldId="{963ddc83-d83a-46ac-9835-e8fd9c641db3}" ma:sspId="29520354-60ee-4851-b0d3-4d1ffc9b6630" ma:termSetId="b2401dee-1322-420c-b43c-00432a35182b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axCatchAll" ma:index="21" nillable="true" ma:displayName="Taxonomy Catch All Column" ma:description="" ma:hidden="true" ma:list="{750aab17-5c2d-45ba-8954-c13c1fa70b70}" ma:internalName="TaxCatchAll" ma:showField="CatchAllData" ma:web="6373c6a5-c775-4523-890e-70cb18084a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22" nillable="true" ma:displayName="Taxonomy Catch All Column1" ma:hidden="true" ma:list="{750aab17-5c2d-45ba-8954-c13c1fa70b70}" ma:internalName="TaxCatchAllLabel" ma:readOnly="true" ma:showField="CatchAllDataLabel" ma:web="6373c6a5-c775-4523-890e-70cb18084a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f12c4e522cb8463cafd748d94105ec43" ma:index="25" nillable="true" ma:taxonomy="true" ma:internalName="f12c4e522cb8463cafd748d94105ec43" ma:taxonomyFieldName="Document_x0020_type" ma:displayName="Document type" ma:default="" ma:fieldId="{f12c4e52-2cb8-463c-afd7-48d94105ec43}" ma:sspId="29520354-60ee-4851-b0d3-4d1ffc9b6630" ma:termSetId="3db350bc-fdb0-4b26-a83f-5b890cb06b72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bc594c06ad0844898f20a52c24198475" ma:index="27" nillable="true" ma:taxonomy="true" ma:internalName="bc594c06ad0844898f20a52c24198475" ma:taxonomyFieldName="_cx_SecurityMarkings" ma:displayName="Security Markings" ma:default="2;#Not Protectively Marked|59351c5f-b7fd-4a97-8559-c38b9b573e6f" ma:fieldId="{bc594c06-ad08-4489-8f20-a52c24198475}" ma:sspId="29520354-60ee-4851-b0d3-4d1ffc9b6630" ma:termSetId="a9da5f56-ebc6-4d64-8a44-41072e1701b2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Disposal_x0020_date" ma:index="30" nillable="true" ma:displayName="Disposal date" ma:format="DateOnly" ma:hidden="true" ma:internalName="Disposal_x0020_date" ma:readOnly="false">
      <xsd:simpleType>
        <xsd:restriction base="dms:DateTime"/>
      </xsd:simpleType>
    </xsd:element>
    <xsd:element name="Disposal_x0020_trigger_x0020_date" ma:index="31" nillable="true" ma:displayName="Disposal trigger date" ma:format="DateOnly" ma:hidden="true" ma:internalName="Disposal_x0020_trigger_x0020_date" ma:readOnly="fals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_Publisher" ma:index="4" nillable="true" ma:displayName="Publisher" ma:default="The Scottish Parliament" ma:description="The person, organisation or service that published this resource" ma:internalName="_Publisher">
      <xsd:simpleType>
        <xsd:restriction base="dms:Text">
          <xsd:maxLength value="255"/>
        </xsd:restriction>
      </xsd:simpleType>
    </xsd:element>
    <xsd:element name="wic_System_Copyright" ma:index="5" nillable="true" ma:displayName="Copyright" ma:default="© Parliamentary copyright. The Scottish Parliamentary Corporate Body" ma:internalName="wic_System_Copyright">
      <xsd:simpleType>
        <xsd:restriction base="dms:Text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19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bc594c06ad0844898f20a52c24198475 xmlns="21141c76-a131-4377-97a3-508a419862f1">
      <Terms xmlns="http://schemas.microsoft.com/office/infopath/2007/PartnerControls">
        <TermInfo xmlns="http://schemas.microsoft.com/office/infopath/2007/PartnerControls">
          <TermName xmlns="http://schemas.microsoft.com/office/infopath/2007/PartnerControls">Not Protectively Marked</TermName>
          <TermId xmlns="http://schemas.microsoft.com/office/infopath/2007/PartnerControls">59351c5f-b7fd-4a97-8559-c38b9b573e6f</TermId>
        </TermInfo>
      </Terms>
    </bc594c06ad0844898f20a52c24198475>
    <p63ddc83d83a46ac9835e8fd9c641db3 xmlns="21141c76-a131-4377-97a3-508a419862f1">
      <Terms xmlns="http://schemas.microsoft.com/office/infopath/2007/PartnerControls">
        <TermInfo xmlns="http://schemas.microsoft.com/office/infopath/2007/PartnerControls">
          <TermName xmlns="http://schemas.microsoft.com/office/infopath/2007/PartnerControls">English</TermName>
          <TermId xmlns="http://schemas.microsoft.com/office/infopath/2007/PartnerControls">8f5ff656-5a7e-462f-b6ae-4a4400758434</TermId>
        </TermInfo>
      </Terms>
    </p63ddc83d83a46ac9835e8fd9c641db3>
    <TaxCatchAll xmlns="21141c76-a131-4377-97a3-508a419862f1">
      <Value>2</Value>
      <Value>1</Value>
    </TaxCatchAll>
    <Disposal_x0020_trigger_x0020_date xmlns="21141c76-a131-4377-97a3-508a419862f1" xsi:nil="true"/>
    <_Publisher xmlns="http://schemas.microsoft.com/sharepoint/v3/fields">The Scottish Parliament</_Publisher>
    <Disposal_x0020_trigger2 xmlns="21141c76-a131-4377-97a3-508a419862f1" xsi:nil="true"/>
    <Disposal_x0020_authorised_x0020_by xmlns="21141c76-a131-4377-97a3-508a419862f1">
      <UserInfo>
        <DisplayName/>
        <AccountId xsi:nil="true"/>
        <AccountType/>
      </UserInfo>
    </Disposal_x0020_authorised_x0020_by>
    <Disposal_x0020_comment xmlns="21141c76-a131-4377-97a3-508a419862f1" xsi:nil="true"/>
    <Disposal_x0020_reviewer_x0020_details xmlns="21141c76-a131-4377-97a3-508a419862f1">
      <UserInfo>
        <DisplayName/>
        <AccountId xsi:nil="true"/>
        <AccountType/>
      </UserInfo>
    </Disposal_x0020_reviewer_x0020_details>
    <Date_x0020_of_x0020_last_x0020_review xmlns="21141c76-a131-4377-97a3-508a419862f1" xsi:nil="true"/>
    <CategoryDescription xmlns="http://schemas.microsoft.com/sharepoint.v3" xsi:nil="true"/>
    <m233fa42ddda444a97ecfbe326b55e92 xmlns="21141c76-a131-4377-97a3-508a419862f1">
      <Terms xmlns="http://schemas.microsoft.com/office/infopath/2007/PartnerControls"/>
    </m233fa42ddda444a97ecfbe326b55e92>
    <Disposal_x0020_date xmlns="21141c76-a131-4377-97a3-508a419862f1" xsi:nil="true"/>
    <Retention_x0020_period xmlns="21141c76-a131-4377-97a3-508a419862f1" xsi:nil="true"/>
    <f12c4e522cb8463cafd748d94105ec43 xmlns="21141c76-a131-4377-97a3-508a419862f1">
      <Terms xmlns="http://schemas.microsoft.com/office/infopath/2007/PartnerControls"/>
    </f12c4e522cb8463cafd748d94105ec43>
    <wic_System_Copyright xmlns="http://schemas.microsoft.com/sharepoint/v3/fields">© Parliamentary copyright. The Scottish Parliamentary Corporate Body</wic_System_Copyright>
    <Disposal_x0020_action xmlns="21141c76-a131-4377-97a3-508a419862f1" xsi:nil="true"/>
    <Retention_x0020_schedule_x0020_ID xmlns="21141c76-a131-4377-97a3-508a419862f1" xsi:nil="true"/>
    <Disposal_x0020_review_x0020_details xmlns="21141c76-a131-4377-97a3-508a419862f1" xsi:nil="true"/>
  </documentManagement>
</p:properties>
</file>

<file path=customXml/item3.xml><?xml version="1.0" encoding="utf-8"?>
<?mso-contentType ?>
<SharedContentType xmlns="Microsoft.SharePoint.Taxonomy.ContentTypeSync" SourceId="29520354-60ee-4851-b0d3-4d1ffc9b6630" ContentTypeId="0x010100632D0FD7D2EC4A41966F9B23650F685002" PreviousValue="false"/>
</file>

<file path=customXml/item4.xml><?xml version="1.0" encoding="utf-8"?>
<?mso-contentType ?>
<customXsn xmlns="http://schemas.microsoft.com/office/2006/metadata/customXsn">
  <xsnLocation/>
  <cached>True</cached>
  <openByDefault>True</openByDefault>
  <xsnScope/>
</customXsn>
</file>

<file path=customXml/item5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11E5047C-03EB-4390-9BD1-E7A2E4C1349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.v3"/>
    <ds:schemaRef ds:uri="21141c76-a131-4377-97a3-508a419862f1"/>
    <ds:schemaRef ds:uri="http://schemas.microsoft.com/sharepoint/v3/fields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406ECA04-8A8E-4D61-867B-CDF04E767AA7}">
  <ds:schemaRefs>
    <ds:schemaRef ds:uri="http://schemas.openxmlformats.org/package/2006/metadata/core-properties"/>
    <ds:schemaRef ds:uri="http://purl.org/dc/elements/1.1/"/>
    <ds:schemaRef ds:uri="http://schemas.microsoft.com/sharepoint.v3"/>
    <ds:schemaRef ds:uri="http://schemas.microsoft.com/office/2006/documentManagement/types"/>
    <ds:schemaRef ds:uri="http://purl.org/dc/dcmitype/"/>
    <ds:schemaRef ds:uri="http://purl.org/dc/terms/"/>
    <ds:schemaRef ds:uri="http://schemas.microsoft.com/office/2006/metadata/properties"/>
    <ds:schemaRef ds:uri="http://schemas.microsoft.com/office/infopath/2007/PartnerControls"/>
    <ds:schemaRef ds:uri="21141c76-a131-4377-97a3-508a419862f1"/>
    <ds:schemaRef ds:uri="http://schemas.microsoft.com/sharepoint/v3/field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3E2E5BED-9DF2-4836-8E7F-2C98F898E8DB}">
  <ds:schemaRefs>
    <ds:schemaRef ds:uri="Microsoft.SharePoint.Taxonomy.ContentTypeSync"/>
  </ds:schemaRefs>
</ds:datastoreItem>
</file>

<file path=customXml/itemProps4.xml><?xml version="1.0" encoding="utf-8"?>
<ds:datastoreItem xmlns:ds="http://schemas.openxmlformats.org/officeDocument/2006/customXml" ds:itemID="{F8444208-9E1A-4182-9559-EBAD156A7B98}">
  <ds:schemaRefs>
    <ds:schemaRef ds:uri="http://schemas.microsoft.com/office/2006/metadata/customXsn"/>
  </ds:schemaRefs>
</ds:datastoreItem>
</file>

<file path=customXml/itemProps5.xml><?xml version="1.0" encoding="utf-8"?>
<ds:datastoreItem xmlns:ds="http://schemas.openxmlformats.org/officeDocument/2006/customXml" ds:itemID="{DF533E3E-79BA-4260-853D-0B161C4A0A6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633</TotalTime>
  <Words>368</Words>
  <Application>Microsoft Office PowerPoint</Application>
  <PresentationFormat>On-screen Show (4:3)</PresentationFormat>
  <Paragraphs>208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Blank</vt:lpstr>
      <vt:lpstr>Aberdeen Central</vt:lpstr>
      <vt:lpstr>Aberdeen Donside</vt:lpstr>
      <vt:lpstr>Aberdeen South &amp; North Kincardine</vt:lpstr>
      <vt:lpstr>Aberdeenshire East</vt:lpstr>
      <vt:lpstr>Aberdeenshire West</vt:lpstr>
      <vt:lpstr>Angus North &amp; Mearns</vt:lpstr>
      <vt:lpstr>Angus South</vt:lpstr>
      <vt:lpstr>Banffshire &amp; Buchan Coast</vt:lpstr>
      <vt:lpstr>Dundee City East</vt:lpstr>
      <vt:lpstr>Dundee City West</vt:lpstr>
    </vt:vector>
  </TitlesOfParts>
  <Company>The Scottish Parliament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Glasgow Anniesland</dc:title>
  <dc:creator>Slater C (Cara)</dc:creator>
  <cp:lastModifiedBy>Hughes L (Liann)</cp:lastModifiedBy>
  <cp:revision>38</cp:revision>
  <cp:lastPrinted>2015-10-01T13:30:23Z</cp:lastPrinted>
  <dcterms:created xsi:type="dcterms:W3CDTF">2015-09-22T11:55:46Z</dcterms:created>
  <dcterms:modified xsi:type="dcterms:W3CDTF">2016-03-07T15:58:38Z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0x010100632D0FD7D2EC4A41966F9B23650F68500200E5F7B4F6A2590B4B8A766B76FE060E58</vt:lpwstr>
  </property>
  <property fmtid="{D5CDD505-2E9C-101B-9397-08002B2CF9AE}" pid="3" name="_cx_SecurityMarkings">
    <vt:lpwstr>2;#Not Protectively Marked|59351c5f-b7fd-4a97-8559-c38b9b573e6f</vt:lpwstr>
  </property>
  <property fmtid="{D5CDD505-2E9C-101B-9397-08002B2CF9AE}" pid="4" name="Language1">
    <vt:lpwstr>1;#English|8f5ff656-5a7e-462f-b6ae-4a4400758434</vt:lpwstr>
  </property>
  <property fmtid="{D5CDD505-2E9C-101B-9397-08002B2CF9AE}" pid="5" name="Document_x0020_type">
    <vt:lpwstr/>
  </property>
  <property fmtid="{D5CDD505-2E9C-101B-9397-08002B2CF9AE}" pid="6" name="_cx_NationalCaveats">
    <vt:lpwstr/>
  </property>
  <property fmtid="{D5CDD505-2E9C-101B-9397-08002B2CF9AE}" pid="7" name="Document type">
    <vt:lpwstr/>
  </property>
</Properties>
</file>